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2E4E-D458-4F86-9D9B-6E9F270B8092}" type="datetimeFigureOut">
              <a:rPr lang="pl-PL" smtClean="0"/>
              <a:pPr/>
              <a:t>2014-06-04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2874-C0DE-443D-830A-CC8B765AD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2E4E-D458-4F86-9D9B-6E9F270B8092}" type="datetimeFigureOut">
              <a:rPr lang="pl-PL" smtClean="0"/>
              <a:pPr/>
              <a:t>2014-06-04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2874-C0DE-443D-830A-CC8B765AD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2E4E-D458-4F86-9D9B-6E9F270B8092}" type="datetimeFigureOut">
              <a:rPr lang="pl-PL" smtClean="0"/>
              <a:pPr/>
              <a:t>2014-06-04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2874-C0DE-443D-830A-CC8B765AD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2E4E-D458-4F86-9D9B-6E9F270B8092}" type="datetimeFigureOut">
              <a:rPr lang="pl-PL" smtClean="0"/>
              <a:pPr/>
              <a:t>2014-06-04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2874-C0DE-443D-830A-CC8B765AD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2E4E-D458-4F86-9D9B-6E9F270B8092}" type="datetimeFigureOut">
              <a:rPr lang="pl-PL" smtClean="0"/>
              <a:pPr/>
              <a:t>2014-06-04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2874-C0DE-443D-830A-CC8B765AD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2E4E-D458-4F86-9D9B-6E9F270B8092}" type="datetimeFigureOut">
              <a:rPr lang="pl-PL" smtClean="0"/>
              <a:pPr/>
              <a:t>2014-06-04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2874-C0DE-443D-830A-CC8B765AD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2E4E-D458-4F86-9D9B-6E9F270B8092}" type="datetimeFigureOut">
              <a:rPr lang="pl-PL" smtClean="0"/>
              <a:pPr/>
              <a:t>2014-06-04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2874-C0DE-443D-830A-CC8B765AD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2E4E-D458-4F86-9D9B-6E9F270B8092}" type="datetimeFigureOut">
              <a:rPr lang="pl-PL" smtClean="0"/>
              <a:pPr/>
              <a:t>2014-06-04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2874-C0DE-443D-830A-CC8B765AD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2E4E-D458-4F86-9D9B-6E9F270B8092}" type="datetimeFigureOut">
              <a:rPr lang="pl-PL" smtClean="0"/>
              <a:pPr/>
              <a:t>2014-06-04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2874-C0DE-443D-830A-CC8B765AD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2E4E-D458-4F86-9D9B-6E9F270B8092}" type="datetimeFigureOut">
              <a:rPr lang="pl-PL" smtClean="0"/>
              <a:pPr/>
              <a:t>2014-06-04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2874-C0DE-443D-830A-CC8B765AD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2E4E-D458-4F86-9D9B-6E9F270B8092}" type="datetimeFigureOut">
              <a:rPr lang="pl-PL" smtClean="0"/>
              <a:pPr/>
              <a:t>2014-06-04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2874-C0DE-443D-830A-CC8B765AD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22E4E-D458-4F86-9D9B-6E9F270B8092}" type="datetimeFigureOut">
              <a:rPr lang="pl-PL" smtClean="0"/>
              <a:pPr/>
              <a:t>2014-06-04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22874-C0DE-443D-830A-CC8B765ADD5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em\Downloads\OS3O55bxJVo_fmt43.avi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sz="1800" dirty="0" smtClean="0">
                <a:latin typeface="Arial" pitchFamily="34" charset="0"/>
                <a:cs typeface="Arial" pitchFamily="34" charset="0"/>
              </a:rPr>
              <a:t>SYTUACJA W PRL-U PRZED OBRADAMI </a:t>
            </a:r>
            <a:br>
              <a:rPr lang="pl-PL" sz="1800" dirty="0" smtClean="0"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latin typeface="Arial" pitchFamily="34" charset="0"/>
                <a:cs typeface="Arial" pitchFamily="34" charset="0"/>
              </a:rPr>
              <a:t>OKRĄGŁEGO STOŁU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467544" y="1700808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l-PL" sz="2800" dirty="0" smtClean="0"/>
              <a:t> Komuniści sprawujący władzę w kraju nie rządzili </a:t>
            </a:r>
            <a:br>
              <a:rPr lang="pl-PL" sz="2800" dirty="0" smtClean="0"/>
            </a:br>
            <a:r>
              <a:rPr lang="pl-PL" sz="2800" dirty="0" smtClean="0"/>
              <a:t>   w sposób demokratyczny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2800" dirty="0" smtClean="0"/>
              <a:t> Próby krytyki kończyły się aresztowaniami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2800" dirty="0" smtClean="0"/>
              <a:t> Zwalczano opozycję stosując przemoc fizyczną,    </a:t>
            </a:r>
          </a:p>
          <a:p>
            <a:pPr lvl="0" algn="just"/>
            <a:r>
              <a:rPr lang="pl-PL" sz="2800" dirty="0" smtClean="0"/>
              <a:t>  wymuszanie zeznań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2800" dirty="0" smtClean="0"/>
              <a:t> W podręcznikach szkolnych nie pisano o wielu  </a:t>
            </a:r>
          </a:p>
          <a:p>
            <a:pPr lvl="0" algn="just"/>
            <a:r>
              <a:rPr lang="pl-PL" sz="2800" dirty="0" smtClean="0"/>
              <a:t>  ważnych wydarzeniach  z dziejów Polski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2800" dirty="0" smtClean="0"/>
              <a:t> Nie pozwalano na publikację dzieł Polaków  </a:t>
            </a:r>
          </a:p>
          <a:p>
            <a:pPr lvl="0" algn="just"/>
            <a:r>
              <a:rPr lang="pl-PL" sz="2800" dirty="0" smtClean="0"/>
              <a:t>   tworzących za granicą (np. Czesława Miłosza)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GENEZA OKRĄGŁEGO STOŁU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95536" y="1700808"/>
            <a:ext cx="83529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 smtClean="0"/>
          </a:p>
          <a:p>
            <a:pPr lvl="0">
              <a:buFont typeface="Arial" pitchFamily="34" charset="0"/>
              <a:buChar char="•"/>
            </a:pPr>
            <a:endParaRPr lang="pl-PL" sz="2800" dirty="0" smtClean="0"/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pPr algn="just"/>
            <a:endParaRPr lang="pl-PL" dirty="0"/>
          </a:p>
        </p:txBody>
      </p:sp>
      <p:pic>
        <p:nvPicPr>
          <p:cNvPr id="7" name="Obraz 6" descr="Okragly_Stol_19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96752"/>
            <a:ext cx="7838349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POSTANOWIENIA OKRĄGŁEGO STOŁU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95536" y="1700808"/>
            <a:ext cx="83529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2800" dirty="0" smtClean="0"/>
              <a:t>Podczas obrad „okrągłego stołu” stronie rządowej przewodniczył gen. Czesław Kiszczak ówczesny minister spraw wewnętrznych. Na czele opozycji stał Lech Wałęsa.</a:t>
            </a:r>
          </a:p>
          <a:p>
            <a:pPr>
              <a:buFont typeface="Arial" pitchFamily="34" charset="0"/>
              <a:buChar char="•"/>
            </a:pPr>
            <a:endParaRPr lang="pl-PL" sz="2800" dirty="0" smtClean="0"/>
          </a:p>
          <a:p>
            <a:pPr lvl="0">
              <a:buFont typeface="Arial" pitchFamily="34" charset="0"/>
              <a:buChar char="•"/>
            </a:pPr>
            <a:endParaRPr lang="pl-PL" sz="2800" dirty="0" smtClean="0"/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pPr algn="just"/>
            <a:endParaRPr lang="pl-PL" dirty="0"/>
          </a:p>
        </p:txBody>
      </p:sp>
      <p:pic>
        <p:nvPicPr>
          <p:cNvPr id="7" name="Obraz 6" descr="kisczak_wale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501008"/>
            <a:ext cx="4186064" cy="294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POSTANOWIENIA OKRĄGŁEGO STOŁU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95536" y="1700808"/>
            <a:ext cx="83529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2800" dirty="0" smtClean="0"/>
              <a:t>Efekty toczonych rozmów:</a:t>
            </a:r>
          </a:p>
          <a:p>
            <a:pPr lvl="0" algn="just"/>
            <a:endParaRPr lang="pl-PL" sz="2800" dirty="0" smtClean="0"/>
          </a:p>
          <a:p>
            <a:pPr lvl="0" algn="just">
              <a:buFont typeface="Arial" pitchFamily="34" charset="0"/>
              <a:buChar char="•"/>
            </a:pPr>
            <a:r>
              <a:rPr lang="pl-PL" sz="2800" dirty="0" smtClean="0"/>
              <a:t> zalegalizowano działalność wolnych związków </a:t>
            </a:r>
          </a:p>
          <a:p>
            <a:pPr lvl="0" algn="just"/>
            <a:r>
              <a:rPr lang="pl-PL" sz="2800" dirty="0" smtClean="0"/>
              <a:t>  zawodowych</a:t>
            </a:r>
          </a:p>
          <a:p>
            <a:pPr lvl="0" algn="just"/>
            <a:endParaRPr lang="pl-PL" sz="2800" dirty="0" smtClean="0"/>
          </a:p>
          <a:p>
            <a:pPr lvl="0" algn="just">
              <a:buFont typeface="Arial" pitchFamily="34" charset="0"/>
              <a:buChar char="•"/>
            </a:pPr>
            <a:r>
              <a:rPr lang="pl-PL" sz="2800" dirty="0" smtClean="0"/>
              <a:t> zapowiedziano utworzenie urzędu prezydenta</a:t>
            </a:r>
          </a:p>
          <a:p>
            <a:pPr lvl="0" algn="just">
              <a:buFont typeface="Arial" pitchFamily="34" charset="0"/>
              <a:buChar char="•"/>
            </a:pPr>
            <a:endParaRPr lang="pl-PL" sz="28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800" dirty="0" smtClean="0"/>
              <a:t> ustalono przeprowadzenie wyborów do sejmu </a:t>
            </a:r>
            <a:br>
              <a:rPr lang="pl-PL" sz="2800" dirty="0" smtClean="0"/>
            </a:br>
            <a:r>
              <a:rPr lang="pl-PL" sz="2800" dirty="0" smtClean="0"/>
              <a:t>  i senatu - społeczeństwo otrzymało prawo do współ-  </a:t>
            </a:r>
          </a:p>
          <a:p>
            <a:pPr algn="just"/>
            <a:r>
              <a:rPr lang="pl-PL" sz="2800" dirty="0" smtClean="0"/>
              <a:t>  decydowania o swoim losie i losach kraju</a:t>
            </a:r>
          </a:p>
          <a:p>
            <a:pPr lvl="0">
              <a:buFont typeface="Arial" pitchFamily="34" charset="0"/>
              <a:buChar char="•"/>
            </a:pPr>
            <a:endParaRPr lang="pl-PL" sz="2800" dirty="0" smtClean="0"/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NARODZINY III RZECZYPOSPOLITEJ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95536" y="1700808"/>
            <a:ext cx="83529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 smtClean="0">
                <a:solidFill>
                  <a:srgbClr val="FF0000"/>
                </a:solidFill>
              </a:rPr>
              <a:t>4 czerwca 1989 </a:t>
            </a:r>
            <a:r>
              <a:rPr lang="pl-PL" sz="2800" dirty="0" smtClean="0"/>
              <a:t>roku odbyły się pierwsze demokratyczne wybory w naszym kraju.</a:t>
            </a:r>
          </a:p>
          <a:p>
            <a:pPr lvl="0">
              <a:buFont typeface="Arial" pitchFamily="34" charset="0"/>
              <a:buChar char="•"/>
            </a:pPr>
            <a:endParaRPr lang="pl-PL" sz="2800" dirty="0" smtClean="0"/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pPr algn="just"/>
            <a:endParaRPr lang="pl-PL" dirty="0"/>
          </a:p>
        </p:txBody>
      </p:sp>
      <p:pic>
        <p:nvPicPr>
          <p:cNvPr id="7" name="Obraz 6" descr="WYBO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996952"/>
            <a:ext cx="44767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NARODZINY III RZECZYPOSPOLITEJ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95536" y="1700808"/>
            <a:ext cx="83529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2800" dirty="0" smtClean="0"/>
              <a:t>Druzgocące zwycięstwo odniosła SOLIDARNOŚĆ, a jej przedstawiciel Tadeusz Mazowiecki został premierem pierwszego, niekomunistycznego rządu w powojennej Polsce.</a:t>
            </a:r>
          </a:p>
          <a:p>
            <a:pPr lvl="0">
              <a:buFont typeface="Arial" pitchFamily="34" charset="0"/>
              <a:buChar char="•"/>
            </a:pPr>
            <a:endParaRPr lang="pl-PL" sz="2800" dirty="0" smtClean="0"/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pPr algn="just"/>
            <a:endParaRPr lang="pl-PL" dirty="0"/>
          </a:p>
        </p:txBody>
      </p:sp>
      <p:pic>
        <p:nvPicPr>
          <p:cNvPr id="9" name="Obraz 8" descr="MAZOWIEC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73016"/>
            <a:ext cx="4041078" cy="2638016"/>
          </a:xfrm>
          <a:prstGeom prst="rect">
            <a:avLst/>
          </a:prstGeom>
        </p:spPr>
      </p:pic>
      <p:pic>
        <p:nvPicPr>
          <p:cNvPr id="11" name="Obraz 10" descr="MAZOWECKI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573016"/>
            <a:ext cx="2664296" cy="2611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NARODZINY III RZECZYPOSPOLITEJ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95536" y="1700808"/>
            <a:ext cx="83529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dirty="0" smtClean="0"/>
              <a:t>Funkcję pierwszego prezydenta III Rzeczypospolitej objął ( wybrany 1 głosem przewagi) Gen. Wojciech Jaruzelski.</a:t>
            </a:r>
          </a:p>
          <a:p>
            <a:pPr lvl="0">
              <a:buFont typeface="Arial" pitchFamily="34" charset="0"/>
              <a:buChar char="•"/>
            </a:pPr>
            <a:endParaRPr lang="pl-PL" sz="2800" dirty="0" smtClean="0"/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pPr algn="just"/>
            <a:endParaRPr lang="pl-PL" dirty="0"/>
          </a:p>
        </p:txBody>
      </p:sp>
      <p:pic>
        <p:nvPicPr>
          <p:cNvPr id="13" name="Obraz 12" descr="wojciech_jaruzelski_zaprzysiezenie_pap_1_55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996952"/>
            <a:ext cx="4888650" cy="31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KONSEKWENCJE WOLNYCH WYBORÓW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95536" y="1700808"/>
            <a:ext cx="83529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2800" dirty="0" smtClean="0"/>
              <a:t>Nowy rząd zapoczątkował wiele reform, m.in.</a:t>
            </a:r>
          </a:p>
          <a:p>
            <a:pPr lvl="0" algn="just"/>
            <a:endParaRPr lang="pl-PL" sz="2800" dirty="0" smtClean="0"/>
          </a:p>
          <a:p>
            <a:pPr lvl="0" algn="just"/>
            <a:r>
              <a:rPr lang="pl-PL" sz="2800" dirty="0" smtClean="0"/>
              <a:t>Przywrócono dawną nazwę państwa - </a:t>
            </a:r>
            <a:r>
              <a:rPr lang="pl-PL" sz="2800" b="1" dirty="0" smtClean="0"/>
              <a:t>Rzeczpospolita Polska</a:t>
            </a:r>
            <a:r>
              <a:rPr lang="pl-PL" sz="2800" dirty="0" smtClean="0"/>
              <a:t>, a orzeł w godle państwowym odzyskał koronę.</a:t>
            </a:r>
          </a:p>
          <a:p>
            <a:pPr lvl="0" algn="just">
              <a:buFont typeface="Arial" pitchFamily="34" charset="0"/>
              <a:buChar char="•"/>
            </a:pPr>
            <a:endParaRPr lang="pl-PL" sz="2800" dirty="0" smtClean="0"/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pPr algn="just"/>
            <a:endParaRPr lang="pl-PL" dirty="0"/>
          </a:p>
        </p:txBody>
      </p:sp>
      <p:pic>
        <p:nvPicPr>
          <p:cNvPr id="9" name="Obraz 8" descr="PR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861048"/>
            <a:ext cx="2160240" cy="2592288"/>
          </a:xfrm>
          <a:prstGeom prst="rect">
            <a:avLst/>
          </a:prstGeom>
        </p:spPr>
      </p:pic>
      <p:pic>
        <p:nvPicPr>
          <p:cNvPr id="11" name="Obraz 10" descr="ORZEL PO 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861048"/>
            <a:ext cx="2088232" cy="2512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KONSEKWENCJE WOLNYCH WYBORÓW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95536" y="1700808"/>
            <a:ext cx="83529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2800" dirty="0" smtClean="0"/>
              <a:t>Nowy rząd zapoczątkował wiele reform, m.in.</a:t>
            </a:r>
          </a:p>
          <a:p>
            <a:pPr lvl="0" algn="just"/>
            <a:endParaRPr lang="pl-PL" sz="2800" dirty="0" smtClean="0"/>
          </a:p>
          <a:p>
            <a:pPr algn="just"/>
            <a:r>
              <a:rPr lang="pl-PL" sz="2800" dirty="0" smtClean="0"/>
              <a:t>W grudniu 1990 r. przeprowadzono pierwsze wolne wybory prezydenckie, które wygrał Lech Wałęsa</a:t>
            </a:r>
          </a:p>
          <a:p>
            <a:pPr lvl="0" algn="just"/>
            <a:endParaRPr lang="pl-PL" sz="2800" dirty="0" smtClean="0"/>
          </a:p>
          <a:p>
            <a:pPr lvl="0" algn="just">
              <a:buFont typeface="Arial" pitchFamily="34" charset="0"/>
              <a:buChar char="•"/>
            </a:pPr>
            <a:endParaRPr lang="pl-PL" sz="2800" dirty="0" smtClean="0"/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pPr algn="just"/>
            <a:endParaRPr lang="pl-PL" dirty="0"/>
          </a:p>
        </p:txBody>
      </p:sp>
      <p:pic>
        <p:nvPicPr>
          <p:cNvPr id="13" name="Obraz 12" descr="lech_walesa_zaprzysiezenie_2_55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645024"/>
            <a:ext cx="4752528" cy="2799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KONSEKWENCJE WOLNYCH WYBORÓW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95536" y="1700808"/>
            <a:ext cx="8352928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2800" dirty="0" smtClean="0"/>
              <a:t>Nowy rząd zapoczątkował wiele reform, m.in.</a:t>
            </a:r>
          </a:p>
          <a:p>
            <a:pPr lvl="0" algn="just"/>
            <a:endParaRPr lang="pl-PL" sz="2800" dirty="0" smtClean="0"/>
          </a:p>
          <a:p>
            <a:pPr lvl="0"/>
            <a:r>
              <a:rPr lang="pl-PL" sz="2800" dirty="0" smtClean="0"/>
              <a:t>Uchwalono nową konstytucję, zreformowano samorządy i administrację</a:t>
            </a:r>
          </a:p>
          <a:p>
            <a:pPr lvl="0"/>
            <a:endParaRPr lang="pl-PL" sz="2800" dirty="0" smtClean="0"/>
          </a:p>
          <a:p>
            <a:pPr lvl="0"/>
            <a:r>
              <a:rPr lang="pl-PL" sz="2800" dirty="0" smtClean="0"/>
              <a:t>Wprowadzono zasady gospodarki rynkowej </a:t>
            </a:r>
          </a:p>
          <a:p>
            <a:pPr lvl="0"/>
            <a:endParaRPr lang="pl-PL" sz="2800" dirty="0" smtClean="0"/>
          </a:p>
          <a:p>
            <a:pPr lvl="0"/>
            <a:r>
              <a:rPr lang="pl-PL" sz="2800" dirty="0" smtClean="0"/>
              <a:t>Zahamowano hiperinflację</a:t>
            </a:r>
          </a:p>
          <a:p>
            <a:pPr lvl="0"/>
            <a:endParaRPr lang="pl-PL" sz="2800" dirty="0" smtClean="0"/>
          </a:p>
          <a:p>
            <a:pPr lvl="0"/>
            <a:r>
              <a:rPr lang="pl-PL" sz="2800" dirty="0" smtClean="0"/>
              <a:t>Zezwolono na rozwój </a:t>
            </a:r>
            <a:r>
              <a:rPr lang="pl-PL" sz="2800" smtClean="0"/>
              <a:t>wolnych mediów</a:t>
            </a:r>
            <a:endParaRPr lang="pl-PL" sz="2800" dirty="0" smtClean="0"/>
          </a:p>
          <a:p>
            <a:pPr lvl="0"/>
            <a:endParaRPr lang="pl-PL" sz="2800" dirty="0" smtClean="0"/>
          </a:p>
          <a:p>
            <a:pPr lvl="0"/>
            <a:endParaRPr lang="pl-PL" sz="2800" dirty="0" smtClean="0"/>
          </a:p>
          <a:p>
            <a:pPr lvl="0" algn="just"/>
            <a:endParaRPr lang="pl-PL" sz="2800" dirty="0" smtClean="0"/>
          </a:p>
          <a:p>
            <a:pPr lvl="0" algn="just">
              <a:buFont typeface="Arial" pitchFamily="34" charset="0"/>
              <a:buChar char="•"/>
            </a:pPr>
            <a:endParaRPr lang="pl-PL" sz="2800" dirty="0" smtClean="0"/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S3O55bxJVo_fmt4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1772816"/>
            <a:ext cx="5871489" cy="3784358"/>
          </a:xfrm>
          <a:prstGeom prst="rect">
            <a:avLst/>
          </a:prstGeom>
        </p:spPr>
      </p:pic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pl-PL" sz="2800" dirty="0" smtClean="0"/>
              <a:t>25 LAT WOLNOŚCI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ŻYCIE CODZIENNE W PRL-U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467544" y="1700808"/>
            <a:ext cx="80648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l-PL" sz="2800" dirty="0" smtClean="0"/>
              <a:t>  W sklepach brakowało wielu towarów, a przed   </a:t>
            </a:r>
          </a:p>
          <a:p>
            <a:pPr lvl="0" algn="just"/>
            <a:r>
              <a:rPr lang="pl-PL" sz="2800" dirty="0" smtClean="0"/>
              <a:t>   sklepami ustawiały się ogromne kolejki</a:t>
            </a:r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endParaRPr lang="pl-PL" dirty="0"/>
          </a:p>
        </p:txBody>
      </p:sp>
      <p:pic>
        <p:nvPicPr>
          <p:cNvPr id="11" name="Obraz 10" descr="kolejk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924944"/>
            <a:ext cx="3810000" cy="2381250"/>
          </a:xfrm>
          <a:prstGeom prst="rect">
            <a:avLst/>
          </a:prstGeom>
        </p:spPr>
      </p:pic>
      <p:pic>
        <p:nvPicPr>
          <p:cNvPr id="13" name="Obraz 12" descr="Kolejki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717032"/>
            <a:ext cx="3578818" cy="2448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25_lat_czerwony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9036"/>
            <a:ext cx="9144000" cy="5759927"/>
          </a:xfrm>
          <a:prstGeom prst="rect">
            <a:avLst/>
          </a:prstGeom>
        </p:spPr>
      </p:pic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pl-PL" sz="2800" dirty="0" smtClean="0"/>
              <a:t>25 LAT WOLNOŚCI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6588224" y="56612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Dziękuję za uwagę</a:t>
            </a:r>
          </a:p>
          <a:p>
            <a:r>
              <a:rPr lang="pl-PL" dirty="0" smtClean="0"/>
              <a:t>Ewa Trębas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ŻYCIE CODZIENNE W PRL-U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467544" y="1700808"/>
            <a:ext cx="80648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2800" dirty="0" smtClean="0"/>
              <a:t>Przez lata w powojennej Polsce wiele artykułów (żywność, buty, słodycze) można było nabyć wyłącznie za okazaniem specjalnych kartek </a:t>
            </a:r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endParaRPr lang="pl-PL" dirty="0"/>
          </a:p>
        </p:txBody>
      </p:sp>
      <p:pic>
        <p:nvPicPr>
          <p:cNvPr id="9" name="Obraz 8" descr="kartk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56992"/>
            <a:ext cx="2687191" cy="1861911"/>
          </a:xfrm>
          <a:prstGeom prst="rect">
            <a:avLst/>
          </a:prstGeom>
        </p:spPr>
      </p:pic>
      <p:pic>
        <p:nvPicPr>
          <p:cNvPr id="15" name="Obraz 14" descr="kartka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717032"/>
            <a:ext cx="1970528" cy="2459590"/>
          </a:xfrm>
          <a:prstGeom prst="rect">
            <a:avLst/>
          </a:prstGeom>
        </p:spPr>
      </p:pic>
      <p:pic>
        <p:nvPicPr>
          <p:cNvPr id="16" name="Obraz 15" descr="kartka_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3429000"/>
            <a:ext cx="3253219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WALKA O DEMOKRATYCZNE SWOBODY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467544" y="1700808"/>
            <a:ext cx="82089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2800" dirty="0" smtClean="0"/>
              <a:t>Pogarszające się warunki życia polskiego społeczeństwa i brak swobód demokratycznych stały się przyczyną licznych protestów społecznych i strajków. </a:t>
            </a:r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endParaRPr lang="pl-PL" dirty="0"/>
          </a:p>
        </p:txBody>
      </p:sp>
      <p:pic>
        <p:nvPicPr>
          <p:cNvPr id="11" name="Obraz 10" descr="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284984"/>
            <a:ext cx="4309711" cy="2592288"/>
          </a:xfrm>
          <a:prstGeom prst="rect">
            <a:avLst/>
          </a:prstGeom>
        </p:spPr>
      </p:pic>
      <p:pic>
        <p:nvPicPr>
          <p:cNvPr id="13" name="Obraz 12" descr="10-164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284984"/>
            <a:ext cx="3048000" cy="258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solidarno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80354" cy="4045404"/>
          </a:xfrm>
          <a:prstGeom prst="rect">
            <a:avLst/>
          </a:prstGeom>
        </p:spPr>
      </p:pic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WALKA O DEMOKRATYCZNE SWOBODY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467544" y="1700808"/>
            <a:ext cx="82089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l-PL" sz="2800" dirty="0" smtClean="0"/>
              <a:t> Strajki w roku 1980 zmusiły władzę do podjęcia rozmów z opozycją.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2800" dirty="0" smtClean="0"/>
              <a:t> Wynikiem rozmów była zgoda rządu na utworzenie </a:t>
            </a:r>
            <a:r>
              <a:rPr lang="pl-PL" sz="2800" b="1" dirty="0" smtClean="0"/>
              <a:t>N</a:t>
            </a:r>
            <a:r>
              <a:rPr lang="pl-PL" sz="2800" dirty="0" smtClean="0"/>
              <a:t>iezależnego </a:t>
            </a:r>
            <a:r>
              <a:rPr lang="pl-PL" sz="2800" b="1" dirty="0" smtClean="0"/>
              <a:t>S</a:t>
            </a:r>
            <a:r>
              <a:rPr lang="pl-PL" sz="2800" dirty="0" smtClean="0"/>
              <a:t>amorządnego </a:t>
            </a:r>
            <a:r>
              <a:rPr lang="pl-PL" sz="2800" b="1" dirty="0" smtClean="0"/>
              <a:t>Z</a:t>
            </a:r>
            <a:r>
              <a:rPr lang="pl-PL" sz="2800" dirty="0" smtClean="0"/>
              <a:t>wiązku </a:t>
            </a:r>
            <a:r>
              <a:rPr lang="pl-PL" sz="2800" b="1" dirty="0" smtClean="0"/>
              <a:t>Z</a:t>
            </a:r>
            <a:r>
              <a:rPr lang="pl-PL" sz="2800" dirty="0" smtClean="0"/>
              <a:t>awodowego </a:t>
            </a:r>
            <a:r>
              <a:rPr lang="pl-PL" sz="2800" b="1" dirty="0" smtClean="0">
                <a:solidFill>
                  <a:srgbClr val="FF0000"/>
                </a:solidFill>
              </a:rPr>
              <a:t>SOLIDARNOŚĆ</a:t>
            </a:r>
            <a:r>
              <a:rPr lang="pl-PL" sz="2800" dirty="0" smtClean="0"/>
              <a:t>, którego przewodniczącym został Lech Wałęsa.</a:t>
            </a:r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endParaRPr lang="pl-PL" dirty="0"/>
          </a:p>
        </p:txBody>
      </p:sp>
      <p:pic>
        <p:nvPicPr>
          <p:cNvPr id="9" name="Obraz 8" descr="wale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293096"/>
            <a:ext cx="3384376" cy="224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Autofit/>
          </a:bodyPr>
          <a:lstStyle/>
          <a:p>
            <a:r>
              <a:rPr lang="pl-PL" sz="2800" dirty="0" smtClean="0"/>
              <a:t>STAN WOJENNY W POLSCE        </a:t>
            </a:r>
            <a:br>
              <a:rPr lang="pl-PL" sz="2800" dirty="0" smtClean="0"/>
            </a:br>
            <a:r>
              <a:rPr lang="pl-PL" sz="2800" dirty="0" smtClean="0"/>
              <a:t>13.12.1981 – 22.07.1983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95536" y="1700808"/>
            <a:ext cx="83529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2800" dirty="0" smtClean="0"/>
              <a:t>Zmiany jakie nastąpiły w Polsce budziły niezadowolenie w Związku Radzieckim. Władze Polski zdecydowały się na użycie przemocy wobec rosnącej w siłę SOLIDARNOŚCI.</a:t>
            </a:r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pPr algn="just"/>
            <a:endParaRPr lang="pl-PL" dirty="0"/>
          </a:p>
        </p:txBody>
      </p:sp>
      <p:pic>
        <p:nvPicPr>
          <p:cNvPr id="11" name="Obraz 10" descr="OBWIESZCZE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501008"/>
            <a:ext cx="4608512" cy="3133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pl-PL" sz="2800" dirty="0" smtClean="0"/>
              <a:t>STAN WOJENNY W POLSCE        </a:t>
            </a:r>
            <a:br>
              <a:rPr lang="pl-PL" sz="2800" dirty="0" smtClean="0"/>
            </a:br>
            <a:r>
              <a:rPr lang="pl-PL" sz="2800" dirty="0" smtClean="0"/>
              <a:t>13.12.1981 – 22.07.1983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95536" y="1700808"/>
            <a:ext cx="83529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dirty="0" smtClean="0"/>
              <a:t>13 grudnia 1981 r. gen. Wojciech Jaruzelski wprowadził w Polsce stan wojenny</a:t>
            </a:r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pPr algn="just"/>
            <a:endParaRPr lang="pl-PL" dirty="0"/>
          </a:p>
        </p:txBody>
      </p:sp>
      <p:pic>
        <p:nvPicPr>
          <p:cNvPr id="9" name="Obraz 8" descr="jruz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852936"/>
            <a:ext cx="4712072" cy="323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Autofit/>
          </a:bodyPr>
          <a:lstStyle/>
          <a:p>
            <a:r>
              <a:rPr lang="pl-PL" sz="2800" dirty="0" smtClean="0"/>
              <a:t>STAN WOJENNY W POLSCE        </a:t>
            </a:r>
            <a:br>
              <a:rPr lang="pl-PL" sz="2800" dirty="0" smtClean="0"/>
            </a:br>
            <a:r>
              <a:rPr lang="pl-PL" sz="2800" dirty="0" smtClean="0"/>
              <a:t>13.12.1981 – 22.07.1983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95536" y="1700808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dirty="0" smtClean="0"/>
              <a:t>Skutkiem wprowadzenia stanu wojennego było m.in.</a:t>
            </a:r>
          </a:p>
          <a:p>
            <a:pPr lvl="0"/>
            <a:endParaRPr lang="pl-PL" sz="2800" dirty="0" smtClean="0"/>
          </a:p>
          <a:p>
            <a:pPr lvl="0">
              <a:buFont typeface="Arial" pitchFamily="34" charset="0"/>
              <a:buChar char="•"/>
            </a:pPr>
            <a:r>
              <a:rPr lang="pl-PL" sz="2800" dirty="0" smtClean="0"/>
              <a:t> Zawieszenie działalności SOLIDARNOŚCI</a:t>
            </a:r>
          </a:p>
          <a:p>
            <a:pPr lvl="0">
              <a:buFont typeface="Arial" pitchFamily="34" charset="0"/>
              <a:buChar char="•"/>
            </a:pPr>
            <a:r>
              <a:rPr lang="pl-PL" sz="2800" dirty="0" smtClean="0"/>
              <a:t> Internowanie jej czołowych działaczy</a:t>
            </a:r>
          </a:p>
          <a:p>
            <a:pPr lvl="0">
              <a:buFont typeface="Arial" pitchFamily="34" charset="0"/>
              <a:buChar char="•"/>
            </a:pPr>
            <a:r>
              <a:rPr lang="pl-PL" sz="2800" dirty="0" smtClean="0"/>
              <a:t> Wprowadzenie godziny milicyjnej 22</a:t>
            </a:r>
            <a:r>
              <a:rPr lang="pl-PL" sz="2800" baseline="30000" dirty="0" smtClean="0"/>
              <a:t>00</a:t>
            </a:r>
            <a:r>
              <a:rPr lang="pl-PL" sz="2800" dirty="0" smtClean="0"/>
              <a:t>-6</a:t>
            </a:r>
            <a:r>
              <a:rPr lang="pl-PL" sz="2800" baseline="30000" dirty="0" smtClean="0"/>
              <a:t>00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2800" dirty="0" smtClean="0"/>
              <a:t> Podsłuchiwanie rozmów telefonicznych i czytanie </a:t>
            </a:r>
          </a:p>
          <a:p>
            <a:pPr lvl="0" algn="just"/>
            <a:r>
              <a:rPr lang="pl-PL" sz="2800" dirty="0" smtClean="0"/>
              <a:t>  korespondencji</a:t>
            </a:r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pPr algn="just"/>
            <a:endParaRPr lang="pl-PL" dirty="0"/>
          </a:p>
        </p:txBody>
      </p:sp>
      <p:pic>
        <p:nvPicPr>
          <p:cNvPr id="11" name="Obraz 10" descr="walesa_internow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437112"/>
            <a:ext cx="3149725" cy="2232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yu1i_flaga_polsk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452320" y="188640"/>
            <a:ext cx="1246148" cy="8123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GENEZA OKRĄGŁEGO STOŁU</a:t>
            </a:r>
            <a:endParaRPr lang="pl-PL" sz="2800" dirty="0"/>
          </a:p>
        </p:txBody>
      </p:sp>
      <p:pic>
        <p:nvPicPr>
          <p:cNvPr id="8" name="Symbol zastępczy zawartości 7" descr="BA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297972" cy="864096"/>
          </a:xfrm>
        </p:spPr>
      </p:pic>
      <p:cxnSp>
        <p:nvCxnSpPr>
          <p:cNvPr id="12" name="Łącznik prosty 11"/>
          <p:cNvCxnSpPr/>
          <p:nvPr/>
        </p:nvCxnSpPr>
        <p:spPr>
          <a:xfrm>
            <a:off x="539552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95536" y="1700808"/>
            <a:ext cx="835292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l-PL" sz="2800" dirty="0" smtClean="0"/>
              <a:t> 22 lipca 1983 roku zniesiono stan wojenny, uwolniono wielu więźniów politycznych ale sytuacja w kraju niewiele się zmieniła.</a:t>
            </a:r>
          </a:p>
          <a:p>
            <a:pPr lvl="0">
              <a:buFont typeface="Arial" pitchFamily="34" charset="0"/>
              <a:buChar char="•"/>
            </a:pPr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Po kolejnych manifestacjach rząd zdecydował się na podjęcie rozmów z opozycją.</a:t>
            </a:r>
          </a:p>
          <a:p>
            <a:pPr>
              <a:buFont typeface="Arial" pitchFamily="34" charset="0"/>
              <a:buChar char="•"/>
            </a:pPr>
            <a:endParaRPr lang="pl-PL" sz="2800" dirty="0" smtClean="0"/>
          </a:p>
          <a:p>
            <a:pPr lvl="0">
              <a:buFont typeface="Arial" pitchFamily="34" charset="0"/>
              <a:buChar char="•"/>
            </a:pPr>
            <a:r>
              <a:rPr lang="pl-PL" sz="2800" dirty="0" smtClean="0"/>
              <a:t> Miały one miejsce w Warszawie od lutego do kwietnia 1989 roku i nazwane zostały </a:t>
            </a:r>
            <a:r>
              <a:rPr lang="pl-PL" sz="2800" b="1" u="sng" dirty="0" smtClean="0"/>
              <a:t>obradami „okrągłego stołu”</a:t>
            </a:r>
            <a:endParaRPr lang="pl-PL" sz="2800" dirty="0" smtClean="0"/>
          </a:p>
          <a:p>
            <a:pPr>
              <a:buFont typeface="Arial" pitchFamily="34" charset="0"/>
              <a:buChar char="•"/>
            </a:pPr>
            <a:endParaRPr lang="pl-PL" sz="2800" dirty="0" smtClean="0"/>
          </a:p>
          <a:p>
            <a:pPr lvl="0">
              <a:buFont typeface="Arial" pitchFamily="34" charset="0"/>
              <a:buChar char="•"/>
            </a:pPr>
            <a:endParaRPr lang="pl-PL" sz="2800" dirty="0" smtClean="0"/>
          </a:p>
          <a:p>
            <a:pPr lvl="0" algn="just"/>
            <a:endParaRPr lang="pl-PL" sz="2800" dirty="0" smtClean="0"/>
          </a:p>
          <a:p>
            <a:pPr lvl="0" algn="just"/>
            <a:endParaRPr lang="pl-PL" sz="2800" dirty="0" smtClean="0"/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463</Words>
  <Application>Microsoft Office PowerPoint</Application>
  <PresentationFormat>Pokaz na ekranie (4:3)</PresentationFormat>
  <Paragraphs>112</Paragraphs>
  <Slides>20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SYTUACJA W PRL-U PRZED OBRADAMI  OKRĄGŁEGO STOŁU</vt:lpstr>
      <vt:lpstr>ŻYCIE CODZIENNE W PRL-U</vt:lpstr>
      <vt:lpstr>ŻYCIE CODZIENNE W PRL-U</vt:lpstr>
      <vt:lpstr>WALKA O DEMOKRATYCZNE SWOBODY</vt:lpstr>
      <vt:lpstr>WALKA O DEMOKRATYCZNE SWOBODY</vt:lpstr>
      <vt:lpstr>STAN WOJENNY W POLSCE         13.12.1981 – 22.07.1983</vt:lpstr>
      <vt:lpstr>STAN WOJENNY W POLSCE         13.12.1981 – 22.07.1983</vt:lpstr>
      <vt:lpstr>STAN WOJENNY W POLSCE         13.12.1981 – 22.07.1983</vt:lpstr>
      <vt:lpstr>GENEZA OKRĄGŁEGO STOŁU</vt:lpstr>
      <vt:lpstr>GENEZA OKRĄGŁEGO STOŁU</vt:lpstr>
      <vt:lpstr>POSTANOWIENIA OKRĄGŁEGO STOŁU</vt:lpstr>
      <vt:lpstr>POSTANOWIENIA OKRĄGŁEGO STOŁU</vt:lpstr>
      <vt:lpstr>NARODZINY III RZECZYPOSPOLITEJ</vt:lpstr>
      <vt:lpstr>NARODZINY III RZECZYPOSPOLITEJ</vt:lpstr>
      <vt:lpstr>NARODZINY III RZECZYPOSPOLITEJ</vt:lpstr>
      <vt:lpstr>KONSEKWENCJE WOLNYCH WYBORÓW</vt:lpstr>
      <vt:lpstr>KONSEKWENCJE WOLNYCH WYBORÓW</vt:lpstr>
      <vt:lpstr>KONSEKWENCJE WOLNYCH WYBORÓW</vt:lpstr>
      <vt:lpstr>25 LAT WOLNOŚCI</vt:lpstr>
      <vt:lpstr>25 LAT WOLNOŚCI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oem</dc:creator>
  <cp:lastModifiedBy>Stanisław Sumowski</cp:lastModifiedBy>
  <cp:revision>29</cp:revision>
  <dcterms:created xsi:type="dcterms:W3CDTF">2014-05-30T06:31:51Z</dcterms:created>
  <dcterms:modified xsi:type="dcterms:W3CDTF">2014-06-04T18:37:58Z</dcterms:modified>
</cp:coreProperties>
</file>